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70" r:id="rId2"/>
    <p:sldId id="339" r:id="rId3"/>
    <p:sldId id="363" r:id="rId4"/>
    <p:sldId id="368" r:id="rId5"/>
    <p:sldId id="383" r:id="rId6"/>
    <p:sldId id="374" r:id="rId7"/>
    <p:sldId id="369" r:id="rId8"/>
    <p:sldId id="384" r:id="rId9"/>
    <p:sldId id="390" r:id="rId10"/>
    <p:sldId id="370" r:id="rId11"/>
    <p:sldId id="371" r:id="rId12"/>
    <p:sldId id="386" r:id="rId13"/>
    <p:sldId id="387" r:id="rId14"/>
    <p:sldId id="372" r:id="rId15"/>
    <p:sldId id="342" r:id="rId16"/>
    <p:sldId id="376" r:id="rId17"/>
    <p:sldId id="378" r:id="rId18"/>
    <p:sldId id="379" r:id="rId19"/>
    <p:sldId id="380" r:id="rId20"/>
    <p:sldId id="382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8" autoAdjust="0"/>
    <p:restoredTop sz="81818" autoAdjust="0"/>
  </p:normalViewPr>
  <p:slideViewPr>
    <p:cSldViewPr snapToGrid="0" snapToObjects="1">
      <p:cViewPr varScale="1">
        <p:scale>
          <a:sx n="126" d="100"/>
          <a:sy n="126" d="100"/>
        </p:scale>
        <p:origin x="-1000" y="-112"/>
      </p:cViewPr>
      <p:guideLst>
        <p:guide orient="horz" pos="21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12/12/14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12/12/14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12/12/14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12/12/14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12/12/14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12/12/14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12/12/14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12/12/14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12/12/14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12/12/14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12/12/14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12/12/14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12/12/14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12/12/14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3515578"/>
            <a:ext cx="3289300" cy="246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84" y="3502348"/>
            <a:ext cx="3289300" cy="2463800"/>
          </a:xfrm>
          <a:prstGeom prst="rect">
            <a:avLst/>
          </a:prstGeom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 dirty="0">
                <a:latin typeface="Gill Sans" charset="0"/>
                <a:cs typeface="Gill Sans" charset="0"/>
              </a:rPr>
              <a:t>Lesson </a:t>
            </a:r>
            <a:r>
              <a:rPr lang="en-US" sz="3600" b="1" dirty="0" smtClean="0">
                <a:latin typeface="Gill Sans" charset="0"/>
                <a:cs typeface="Gill Sans" charset="0"/>
              </a:rPr>
              <a:t>4.2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46063" y="1638300"/>
            <a:ext cx="8736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‘Good’ vs. ‘Bad’ food -</a:t>
            </a:r>
          </a:p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How do we tell?</a:t>
            </a:r>
          </a:p>
        </p:txBody>
      </p:sp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8750" y="274638"/>
            <a:ext cx="86868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What is a caveat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interventional studies?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5257" y="2732880"/>
            <a:ext cx="3889375" cy="14557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Do the test subjects follow directions?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7638"/>
            <a:ext cx="3639701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35464" y="274638"/>
            <a:ext cx="88900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Another major caveat </a:t>
            </a:r>
            <a:r>
              <a:rPr lang="en-US" dirty="0" smtClean="0"/>
              <a:t>of studying </a:t>
            </a:r>
            <a:r>
              <a:rPr lang="en-US" dirty="0"/>
              <a:t>nutrients rather than foods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9055" y="4633509"/>
            <a:ext cx="8108411" cy="14557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 nutrient may need other nutrients to have an effect.  For example, you need vitamin D to absorb calcium.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1569604"/>
            <a:ext cx="4270375" cy="28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Study types limit conclusions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66223" y="2710285"/>
            <a:ext cx="3179718" cy="64633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/>
              </a:rPr>
              <a:t>Only method that can show causation*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9723" y="3804155"/>
            <a:ext cx="381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Times New Roman"/>
              </a:rPr>
              <a:t>Is the correlation related to the cause? </a:t>
            </a:r>
            <a:endParaRPr lang="en-US" u="sng" dirty="0">
              <a:latin typeface="+mn-lt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6718" y="4700084"/>
            <a:ext cx="33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Times New Roman"/>
              </a:rPr>
              <a:t>Do animals respond like humans?</a:t>
            </a:r>
            <a:endParaRPr lang="en-US" u="sng" dirty="0">
              <a:latin typeface="+mn-lt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6273" y="545067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  <a:cs typeface="Times New Roman"/>
              </a:rPr>
              <a:t>Do cells respond like animals?</a:t>
            </a:r>
            <a:endParaRPr lang="en-US" u="sng" dirty="0">
              <a:latin typeface="+mj-lt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578" y="1878675"/>
            <a:ext cx="5480352" cy="4158053"/>
            <a:chOff x="114578" y="1878675"/>
            <a:chExt cx="5480352" cy="4158053"/>
          </a:xfrm>
        </p:grpSpPr>
        <p:sp>
          <p:nvSpPr>
            <p:cNvPr id="8" name="Freeform 7"/>
            <p:cNvSpPr/>
            <p:nvPr/>
          </p:nvSpPr>
          <p:spPr>
            <a:xfrm>
              <a:off x="2306718" y="1878675"/>
              <a:ext cx="1096070" cy="831610"/>
            </a:xfrm>
            <a:custGeom>
              <a:avLst/>
              <a:gdLst>
                <a:gd name="connsiteX0" fmla="*/ 0 w 1096070"/>
                <a:gd name="connsiteY0" fmla="*/ 831610 h 831610"/>
                <a:gd name="connsiteX1" fmla="*/ 548031 w 1096070"/>
                <a:gd name="connsiteY1" fmla="*/ 0 h 831610"/>
                <a:gd name="connsiteX2" fmla="*/ 548039 w 1096070"/>
                <a:gd name="connsiteY2" fmla="*/ 0 h 831610"/>
                <a:gd name="connsiteX3" fmla="*/ 1096070 w 1096070"/>
                <a:gd name="connsiteY3" fmla="*/ 831610 h 831610"/>
                <a:gd name="connsiteX4" fmla="*/ 0 w 1096070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070" h="831610">
                  <a:moveTo>
                    <a:pt x="0" y="831610"/>
                  </a:moveTo>
                  <a:lnTo>
                    <a:pt x="548031" y="0"/>
                  </a:lnTo>
                  <a:lnTo>
                    <a:pt x="548039" y="0"/>
                  </a:lnTo>
                  <a:lnTo>
                    <a:pt x="1096070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Meta-Analysis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758683" y="2710285"/>
              <a:ext cx="2192140" cy="831610"/>
            </a:xfrm>
            <a:custGeom>
              <a:avLst/>
              <a:gdLst>
                <a:gd name="connsiteX0" fmla="*/ 0 w 2192140"/>
                <a:gd name="connsiteY0" fmla="*/ 831610 h 831610"/>
                <a:gd name="connsiteX1" fmla="*/ 548031 w 2192140"/>
                <a:gd name="connsiteY1" fmla="*/ 0 h 831610"/>
                <a:gd name="connsiteX2" fmla="*/ 1644109 w 2192140"/>
                <a:gd name="connsiteY2" fmla="*/ 0 h 831610"/>
                <a:gd name="connsiteX3" fmla="*/ 2192140 w 2192140"/>
                <a:gd name="connsiteY3" fmla="*/ 831610 h 831610"/>
                <a:gd name="connsiteX4" fmla="*/ 0 w 2192140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140" h="831610">
                  <a:moveTo>
                    <a:pt x="0" y="831610"/>
                  </a:moveTo>
                  <a:lnTo>
                    <a:pt x="548031" y="0"/>
                  </a:lnTo>
                  <a:lnTo>
                    <a:pt x="1644109" y="0"/>
                  </a:lnTo>
                  <a:lnTo>
                    <a:pt x="2192140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3945" tIns="20320" rIns="403944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Randomized Controlled Trials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10648" y="3541896"/>
              <a:ext cx="3288211" cy="831610"/>
            </a:xfrm>
            <a:custGeom>
              <a:avLst/>
              <a:gdLst>
                <a:gd name="connsiteX0" fmla="*/ 0 w 3288211"/>
                <a:gd name="connsiteY0" fmla="*/ 831610 h 831610"/>
                <a:gd name="connsiteX1" fmla="*/ 548031 w 3288211"/>
                <a:gd name="connsiteY1" fmla="*/ 0 h 831610"/>
                <a:gd name="connsiteX2" fmla="*/ 2740180 w 3288211"/>
                <a:gd name="connsiteY2" fmla="*/ 0 h 831610"/>
                <a:gd name="connsiteX3" fmla="*/ 3288211 w 3288211"/>
                <a:gd name="connsiteY3" fmla="*/ 831610 h 831610"/>
                <a:gd name="connsiteX4" fmla="*/ 0 w 3288211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8211" h="831610">
                  <a:moveTo>
                    <a:pt x="0" y="831610"/>
                  </a:moveTo>
                  <a:lnTo>
                    <a:pt x="548031" y="0"/>
                  </a:lnTo>
                  <a:lnTo>
                    <a:pt x="2740180" y="0"/>
                  </a:lnTo>
                  <a:lnTo>
                    <a:pt x="3288211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5757" tIns="20320" rIns="595757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Observational Studies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2613" y="4373507"/>
              <a:ext cx="4384281" cy="831610"/>
            </a:xfrm>
            <a:custGeom>
              <a:avLst/>
              <a:gdLst>
                <a:gd name="connsiteX0" fmla="*/ 0 w 4384281"/>
                <a:gd name="connsiteY0" fmla="*/ 831610 h 831610"/>
                <a:gd name="connsiteX1" fmla="*/ 548031 w 4384281"/>
                <a:gd name="connsiteY1" fmla="*/ 0 h 831610"/>
                <a:gd name="connsiteX2" fmla="*/ 3836250 w 4384281"/>
                <a:gd name="connsiteY2" fmla="*/ 0 h 831610"/>
                <a:gd name="connsiteX3" fmla="*/ 4384281 w 4384281"/>
                <a:gd name="connsiteY3" fmla="*/ 831610 h 831610"/>
                <a:gd name="connsiteX4" fmla="*/ 0 w 4384281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4281" h="831610">
                  <a:moveTo>
                    <a:pt x="0" y="831610"/>
                  </a:moveTo>
                  <a:lnTo>
                    <a:pt x="548031" y="0"/>
                  </a:lnTo>
                  <a:lnTo>
                    <a:pt x="3836250" y="0"/>
                  </a:lnTo>
                  <a:lnTo>
                    <a:pt x="4384281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7569" tIns="20320" rIns="787569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Animal Studies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4578" y="5205118"/>
              <a:ext cx="5480352" cy="831610"/>
            </a:xfrm>
            <a:custGeom>
              <a:avLst/>
              <a:gdLst>
                <a:gd name="connsiteX0" fmla="*/ 0 w 5480352"/>
                <a:gd name="connsiteY0" fmla="*/ 831610 h 831610"/>
                <a:gd name="connsiteX1" fmla="*/ 548031 w 5480352"/>
                <a:gd name="connsiteY1" fmla="*/ 0 h 831610"/>
                <a:gd name="connsiteX2" fmla="*/ 4932321 w 5480352"/>
                <a:gd name="connsiteY2" fmla="*/ 0 h 831610"/>
                <a:gd name="connsiteX3" fmla="*/ 5480352 w 5480352"/>
                <a:gd name="connsiteY3" fmla="*/ 831610 h 831610"/>
                <a:gd name="connsiteX4" fmla="*/ 0 w 5480352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0352" h="831610">
                  <a:moveTo>
                    <a:pt x="0" y="831610"/>
                  </a:moveTo>
                  <a:lnTo>
                    <a:pt x="548031" y="0"/>
                  </a:lnTo>
                  <a:lnTo>
                    <a:pt x="4932321" y="0"/>
                  </a:lnTo>
                  <a:lnTo>
                    <a:pt x="5480352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9381" tIns="20320" rIns="979383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1" kern="1200" dirty="0" smtClean="0">
                  <a:solidFill>
                    <a:srgbClr val="000000"/>
                  </a:solidFill>
                </a:rPr>
                <a:t>In Vitro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(Cell Culture) Studies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719232" y="3029883"/>
            <a:ext cx="1546991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73398" y="4023089"/>
            <a:ext cx="917727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50823" y="4914849"/>
            <a:ext cx="1331275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01301" y="5642491"/>
            <a:ext cx="828422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46894" y="3434823"/>
            <a:ext cx="380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  <a:cs typeface="Times New Roman"/>
              </a:rPr>
              <a:t>But hard to do for human nutrition</a:t>
            </a:r>
            <a:endParaRPr lang="en-US" b="1" u="sng" dirty="0">
              <a:solidFill>
                <a:srgbClr val="FF0000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86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266223" y="1544670"/>
            <a:ext cx="3404702" cy="6680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Study types limit conclusions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22780" y="2720445"/>
            <a:ext cx="31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/>
              </a:rPr>
              <a:t>Only method that can show causation*</a:t>
            </a: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9723" y="3804155"/>
            <a:ext cx="381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Times New Roman"/>
              </a:rPr>
              <a:t>Is the correlation related to the cause? </a:t>
            </a:r>
            <a:endParaRPr lang="en-US" u="sng" dirty="0">
              <a:latin typeface="+mn-lt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6718" y="4700084"/>
            <a:ext cx="33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Times New Roman"/>
              </a:rPr>
              <a:t>Do animals respond like humans?</a:t>
            </a:r>
            <a:endParaRPr lang="en-US" u="sng" dirty="0">
              <a:latin typeface="+mn-lt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6273" y="545067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  <a:cs typeface="Times New Roman"/>
              </a:rPr>
              <a:t>Do cells respond like animals?</a:t>
            </a:r>
            <a:endParaRPr lang="en-US" u="sng" dirty="0">
              <a:latin typeface="+mj-lt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723" y="1624018"/>
            <a:ext cx="335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cs typeface="Times New Roman"/>
              </a:rPr>
              <a:t>Are results reproducible between groups?</a:t>
            </a:r>
            <a:endParaRPr lang="en-US" u="sng" dirty="0">
              <a:latin typeface="+mn-lt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34690" y="1943342"/>
            <a:ext cx="1758769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4578" y="1878675"/>
            <a:ext cx="5480352" cy="4158053"/>
            <a:chOff x="114578" y="1878675"/>
            <a:chExt cx="5480352" cy="4158053"/>
          </a:xfrm>
        </p:grpSpPr>
        <p:sp>
          <p:nvSpPr>
            <p:cNvPr id="8" name="Freeform 7"/>
            <p:cNvSpPr/>
            <p:nvPr/>
          </p:nvSpPr>
          <p:spPr>
            <a:xfrm>
              <a:off x="2306718" y="1878675"/>
              <a:ext cx="1096070" cy="831610"/>
            </a:xfrm>
            <a:custGeom>
              <a:avLst/>
              <a:gdLst>
                <a:gd name="connsiteX0" fmla="*/ 0 w 1096070"/>
                <a:gd name="connsiteY0" fmla="*/ 831610 h 831610"/>
                <a:gd name="connsiteX1" fmla="*/ 548031 w 1096070"/>
                <a:gd name="connsiteY1" fmla="*/ 0 h 831610"/>
                <a:gd name="connsiteX2" fmla="*/ 548039 w 1096070"/>
                <a:gd name="connsiteY2" fmla="*/ 0 h 831610"/>
                <a:gd name="connsiteX3" fmla="*/ 1096070 w 1096070"/>
                <a:gd name="connsiteY3" fmla="*/ 831610 h 831610"/>
                <a:gd name="connsiteX4" fmla="*/ 0 w 1096070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070" h="831610">
                  <a:moveTo>
                    <a:pt x="0" y="831610"/>
                  </a:moveTo>
                  <a:lnTo>
                    <a:pt x="548031" y="0"/>
                  </a:lnTo>
                  <a:lnTo>
                    <a:pt x="548039" y="0"/>
                  </a:lnTo>
                  <a:lnTo>
                    <a:pt x="1096070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Meta-Analysis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758683" y="2710285"/>
              <a:ext cx="2192140" cy="831610"/>
            </a:xfrm>
            <a:custGeom>
              <a:avLst/>
              <a:gdLst>
                <a:gd name="connsiteX0" fmla="*/ 0 w 2192140"/>
                <a:gd name="connsiteY0" fmla="*/ 831610 h 831610"/>
                <a:gd name="connsiteX1" fmla="*/ 548031 w 2192140"/>
                <a:gd name="connsiteY1" fmla="*/ 0 h 831610"/>
                <a:gd name="connsiteX2" fmla="*/ 1644109 w 2192140"/>
                <a:gd name="connsiteY2" fmla="*/ 0 h 831610"/>
                <a:gd name="connsiteX3" fmla="*/ 2192140 w 2192140"/>
                <a:gd name="connsiteY3" fmla="*/ 831610 h 831610"/>
                <a:gd name="connsiteX4" fmla="*/ 0 w 2192140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140" h="831610">
                  <a:moveTo>
                    <a:pt x="0" y="831610"/>
                  </a:moveTo>
                  <a:lnTo>
                    <a:pt x="548031" y="0"/>
                  </a:lnTo>
                  <a:lnTo>
                    <a:pt x="1644109" y="0"/>
                  </a:lnTo>
                  <a:lnTo>
                    <a:pt x="2192140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3945" tIns="20320" rIns="403944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Randomized Controlled Trials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10648" y="3541896"/>
              <a:ext cx="3288211" cy="831610"/>
            </a:xfrm>
            <a:custGeom>
              <a:avLst/>
              <a:gdLst>
                <a:gd name="connsiteX0" fmla="*/ 0 w 3288211"/>
                <a:gd name="connsiteY0" fmla="*/ 831610 h 831610"/>
                <a:gd name="connsiteX1" fmla="*/ 548031 w 3288211"/>
                <a:gd name="connsiteY1" fmla="*/ 0 h 831610"/>
                <a:gd name="connsiteX2" fmla="*/ 2740180 w 3288211"/>
                <a:gd name="connsiteY2" fmla="*/ 0 h 831610"/>
                <a:gd name="connsiteX3" fmla="*/ 3288211 w 3288211"/>
                <a:gd name="connsiteY3" fmla="*/ 831610 h 831610"/>
                <a:gd name="connsiteX4" fmla="*/ 0 w 3288211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8211" h="831610">
                  <a:moveTo>
                    <a:pt x="0" y="831610"/>
                  </a:moveTo>
                  <a:lnTo>
                    <a:pt x="548031" y="0"/>
                  </a:lnTo>
                  <a:lnTo>
                    <a:pt x="2740180" y="0"/>
                  </a:lnTo>
                  <a:lnTo>
                    <a:pt x="3288211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5757" tIns="20320" rIns="595757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Observational Studies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2613" y="4373507"/>
              <a:ext cx="4384281" cy="831610"/>
            </a:xfrm>
            <a:custGeom>
              <a:avLst/>
              <a:gdLst>
                <a:gd name="connsiteX0" fmla="*/ 0 w 4384281"/>
                <a:gd name="connsiteY0" fmla="*/ 831610 h 831610"/>
                <a:gd name="connsiteX1" fmla="*/ 548031 w 4384281"/>
                <a:gd name="connsiteY1" fmla="*/ 0 h 831610"/>
                <a:gd name="connsiteX2" fmla="*/ 3836250 w 4384281"/>
                <a:gd name="connsiteY2" fmla="*/ 0 h 831610"/>
                <a:gd name="connsiteX3" fmla="*/ 4384281 w 4384281"/>
                <a:gd name="connsiteY3" fmla="*/ 831610 h 831610"/>
                <a:gd name="connsiteX4" fmla="*/ 0 w 4384281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4281" h="831610">
                  <a:moveTo>
                    <a:pt x="0" y="831610"/>
                  </a:moveTo>
                  <a:lnTo>
                    <a:pt x="548031" y="0"/>
                  </a:lnTo>
                  <a:lnTo>
                    <a:pt x="3836250" y="0"/>
                  </a:lnTo>
                  <a:lnTo>
                    <a:pt x="4384281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7569" tIns="20320" rIns="787569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Animal Studies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4578" y="5205118"/>
              <a:ext cx="5480352" cy="831610"/>
            </a:xfrm>
            <a:custGeom>
              <a:avLst/>
              <a:gdLst>
                <a:gd name="connsiteX0" fmla="*/ 0 w 5480352"/>
                <a:gd name="connsiteY0" fmla="*/ 831610 h 831610"/>
                <a:gd name="connsiteX1" fmla="*/ 548031 w 5480352"/>
                <a:gd name="connsiteY1" fmla="*/ 0 h 831610"/>
                <a:gd name="connsiteX2" fmla="*/ 4932321 w 5480352"/>
                <a:gd name="connsiteY2" fmla="*/ 0 h 831610"/>
                <a:gd name="connsiteX3" fmla="*/ 5480352 w 5480352"/>
                <a:gd name="connsiteY3" fmla="*/ 831610 h 831610"/>
                <a:gd name="connsiteX4" fmla="*/ 0 w 5480352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0352" h="831610">
                  <a:moveTo>
                    <a:pt x="0" y="831610"/>
                  </a:moveTo>
                  <a:lnTo>
                    <a:pt x="548031" y="0"/>
                  </a:lnTo>
                  <a:lnTo>
                    <a:pt x="4932321" y="0"/>
                  </a:lnTo>
                  <a:lnTo>
                    <a:pt x="5480352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9381" tIns="20320" rIns="979383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1" kern="1200" dirty="0" smtClean="0">
                  <a:solidFill>
                    <a:srgbClr val="000000"/>
                  </a:solidFill>
                </a:rPr>
                <a:t>In Vitro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(Cell Culture) Studies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719232" y="3029883"/>
            <a:ext cx="1546991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73398" y="4023089"/>
            <a:ext cx="917727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50823" y="4914849"/>
            <a:ext cx="1331275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01301" y="5642491"/>
            <a:ext cx="828422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8683" y="2270349"/>
            <a:ext cx="435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  <a:cs typeface="Times New Roman"/>
              </a:rPr>
              <a:t>Must confirm with numerous studies</a:t>
            </a:r>
            <a:endParaRPr lang="en-US" b="1" u="sng" dirty="0">
              <a:solidFill>
                <a:srgbClr val="FF0000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90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53999" y="770105"/>
            <a:ext cx="8542421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smtClean="0"/>
              <a:t>Dietary suggestions are often made before they are validated by enough interventional studies.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1512" y="3010149"/>
            <a:ext cx="7800975" cy="14557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This may be  why ‘good’ and ‘bad’ foods are always changing!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The three main types </a:t>
            </a:r>
            <a:r>
              <a:rPr lang="en-US" dirty="0"/>
              <a:t>of </a:t>
            </a:r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24079"/>
            <a:ext cx="8229600" cy="433930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457200">
              <a:spcBef>
                <a:spcPts val="1848"/>
              </a:spcBef>
              <a:buFont typeface="+mj-lt"/>
              <a:buAutoNum type="arabicPeriod"/>
            </a:pPr>
            <a:r>
              <a:rPr lang="en-US" sz="2700" u="sng" dirty="0" smtClean="0"/>
              <a:t>Selection </a:t>
            </a:r>
            <a:r>
              <a:rPr lang="en-US" sz="2700" u="sng" dirty="0"/>
              <a:t>bias</a:t>
            </a:r>
            <a:r>
              <a:rPr lang="en-US" sz="2700" dirty="0"/>
              <a:t>:  O</a:t>
            </a:r>
            <a:r>
              <a:rPr lang="en-US" sz="2700" dirty="0" smtClean="0"/>
              <a:t>ccurs </a:t>
            </a:r>
            <a:r>
              <a:rPr lang="en-US" sz="2700" dirty="0"/>
              <a:t>when </a:t>
            </a:r>
            <a:r>
              <a:rPr lang="en-US" sz="2700" dirty="0" smtClean="0"/>
              <a:t>subjects </a:t>
            </a:r>
            <a:r>
              <a:rPr lang="en-US" sz="2700" dirty="0"/>
              <a:t>in a study are </a:t>
            </a:r>
            <a:r>
              <a:rPr lang="en-US" sz="2700" dirty="0" smtClean="0"/>
              <a:t>selected non-randomly. </a:t>
            </a:r>
          </a:p>
          <a:p>
            <a:pPr marL="514350" indent="-457200">
              <a:spcBef>
                <a:spcPts val="1848"/>
              </a:spcBef>
              <a:buFont typeface="+mj-lt"/>
              <a:buAutoNum type="arabicPeriod"/>
            </a:pPr>
            <a:r>
              <a:rPr lang="en-US" sz="2700" u="sng" dirty="0" smtClean="0"/>
              <a:t>Confounding variables</a:t>
            </a:r>
            <a:r>
              <a:rPr lang="en-US" sz="2700" dirty="0" smtClean="0"/>
              <a:t>: Occurs when a third variable exists that correlates with both the independent and dependent variable.</a:t>
            </a:r>
            <a:endParaRPr lang="en-US" sz="2700" dirty="0"/>
          </a:p>
          <a:p>
            <a:pPr marL="514350" indent="-457200">
              <a:spcBef>
                <a:spcPts val="1848"/>
              </a:spcBef>
              <a:buFont typeface="+mj-lt"/>
              <a:buAutoNum type="arabicPeriod"/>
            </a:pPr>
            <a:r>
              <a:rPr lang="en-US" sz="2700" u="sng" dirty="0"/>
              <a:t>Information bias</a:t>
            </a:r>
            <a:r>
              <a:rPr lang="en-US" sz="2700" dirty="0"/>
              <a:t>: O</a:t>
            </a:r>
            <a:r>
              <a:rPr lang="en-US" sz="2700" dirty="0" smtClean="0"/>
              <a:t>ccurs when one variable is </a:t>
            </a:r>
            <a:r>
              <a:rPr lang="en-US" sz="2700" dirty="0"/>
              <a:t>a </a:t>
            </a:r>
            <a:r>
              <a:rPr lang="en-US" sz="2700" dirty="0" smtClean="0"/>
              <a:t>systematically over- or under-assessed.       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655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u="sng" dirty="0"/>
              <a:t>Selection </a:t>
            </a:r>
            <a:r>
              <a:rPr lang="en-US" u="sng" dirty="0" smtClean="0"/>
              <a:t>bias </a:t>
            </a:r>
            <a:r>
              <a:rPr lang="en-US" dirty="0" smtClean="0"/>
              <a:t>is a problem in all studies that aren’t randomized 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2694"/>
            <a:ext cx="8229600" cy="94720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" indent="0">
              <a:buNone/>
            </a:pPr>
            <a:r>
              <a:rPr lang="en-US" sz="2700" dirty="0"/>
              <a:t>Occurs when subjects in a study are selected as a result of a third variable that wasn’t or couldn’t be </a:t>
            </a:r>
            <a:r>
              <a:rPr lang="en-US" sz="2700" dirty="0" smtClean="0"/>
              <a:t>measured.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79806"/>
            <a:ext cx="3639413" cy="2183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300" y="2593330"/>
            <a:ext cx="2157889" cy="2470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6228" y="3402797"/>
            <a:ext cx="564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≠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157" y="5414211"/>
            <a:ext cx="77157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All people, but not equivalent people!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u="sng" dirty="0" smtClean="0"/>
              <a:t>Confounding variables</a:t>
            </a:r>
            <a:r>
              <a:rPr lang="en-US" dirty="0" smtClean="0"/>
              <a:t> can be a problem in observational studies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3115"/>
            <a:ext cx="8229600" cy="116669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" indent="0">
              <a:spcBef>
                <a:spcPts val="1848"/>
              </a:spcBef>
              <a:buNone/>
            </a:pPr>
            <a:r>
              <a:rPr lang="en-US" sz="2700" dirty="0"/>
              <a:t>Occurs when a third variable exists that correlates with both the independent and dependent variable.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3316" y="3075708"/>
            <a:ext cx="7800975" cy="30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Alcohol consumption is associated with lung cancer. 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Does this mean that alcohol causes lung cancer?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 Or do smokers consume more alcohol?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u="sng" dirty="0"/>
              <a:t>Information </a:t>
            </a:r>
            <a:r>
              <a:rPr lang="en-US" u="sng" dirty="0" smtClean="0"/>
              <a:t>bias </a:t>
            </a:r>
            <a:r>
              <a:rPr lang="en-US" dirty="0" smtClean="0"/>
              <a:t>can always be a problem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66062"/>
            <a:ext cx="8229600" cy="116669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" indent="0">
              <a:buNone/>
            </a:pPr>
            <a:r>
              <a:rPr lang="en-US" sz="2700" dirty="0"/>
              <a:t>Occurs when one variable is a systematically over- or under-assessed.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8316" y="2732753"/>
            <a:ext cx="4637156" cy="30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You ask: How many servings of carbohydrates did you eat today?</a:t>
            </a:r>
            <a:endParaRPr lang="en-US" b="1" dirty="0">
              <a:solidFill>
                <a:srgbClr val="FF0000"/>
              </a:solidFill>
            </a:endParaRPr>
          </a:p>
          <a:p>
            <a:pPr marL="857250" lvl="1" indent="-457200"/>
            <a:r>
              <a:rPr lang="en-US" dirty="0" smtClean="0">
                <a:solidFill>
                  <a:srgbClr val="FF0000"/>
                </a:solidFill>
              </a:rPr>
              <a:t>Do people tell the truth?</a:t>
            </a:r>
          </a:p>
          <a:p>
            <a:pPr marL="857250" lvl="1" indent="-457200"/>
            <a:r>
              <a:rPr lang="en-US" dirty="0" smtClean="0">
                <a:solidFill>
                  <a:srgbClr val="FF0000"/>
                </a:solidFill>
              </a:rPr>
              <a:t> Are they always accurate?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472" y="2879806"/>
            <a:ext cx="4324138" cy="27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07340" y="1871572"/>
            <a:ext cx="8708262" cy="352906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cs typeface="Times New Roman"/>
              </a:rPr>
              <a:t>If </a:t>
            </a:r>
            <a:r>
              <a:rPr lang="en-US" dirty="0" smtClean="0">
                <a:cs typeface="Times New Roman"/>
              </a:rPr>
              <a:t>a human nutrition study can’t prove </a:t>
            </a:r>
            <a:r>
              <a:rPr lang="en-US" dirty="0">
                <a:cs typeface="Times New Roman"/>
              </a:rPr>
              <a:t>causation </a:t>
            </a:r>
            <a:r>
              <a:rPr lang="en-US" dirty="0" smtClean="0">
                <a:cs typeface="Times New Roman"/>
              </a:rPr>
              <a:t>what can you conclude?</a:t>
            </a:r>
            <a:endParaRPr lang="en-US" dirty="0" smtClean="0">
              <a:cs typeface="Times New Roman"/>
            </a:endParaRPr>
          </a:p>
          <a:p>
            <a:endParaRPr lang="en-US" dirty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How does this </a:t>
            </a:r>
            <a:r>
              <a:rPr lang="en-US" smtClean="0">
                <a:cs typeface="Times New Roman"/>
              </a:rPr>
              <a:t>relate </a:t>
            </a:r>
            <a:r>
              <a:rPr lang="en-US" smtClean="0">
                <a:cs typeface="Times New Roman"/>
              </a:rPr>
              <a:t>to how </a:t>
            </a:r>
            <a:r>
              <a:rPr lang="en-US" dirty="0" smtClean="0">
                <a:cs typeface="Times New Roman"/>
              </a:rPr>
              <a:t>you would respond to the constant </a:t>
            </a:r>
            <a:r>
              <a:rPr lang="en-US" dirty="0">
                <a:cs typeface="Times New Roman"/>
              </a:rPr>
              <a:t>changes in </a:t>
            </a:r>
            <a:r>
              <a:rPr lang="en-US" dirty="0" smtClean="0">
                <a:cs typeface="Times New Roman"/>
              </a:rPr>
              <a:t>dietary recommendations</a:t>
            </a:r>
            <a:r>
              <a:rPr lang="en-US" dirty="0">
                <a:cs typeface="Times New Roman"/>
              </a:rPr>
              <a:t>?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304800" indent="-304800"/>
            <a:endParaRPr lang="en-US" dirty="0">
              <a:latin typeface="Times New Roman"/>
              <a:cs typeface="Times New Roman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199" y="1712913"/>
            <a:ext cx="8385175" cy="4559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cs typeface="Times New Roman"/>
              </a:rPr>
              <a:t>Yesterday we </a:t>
            </a:r>
            <a:r>
              <a:rPr lang="en-US" dirty="0" smtClean="0">
                <a:cs typeface="Times New Roman"/>
              </a:rPr>
              <a:t>learned </a:t>
            </a:r>
            <a:r>
              <a:rPr lang="en-US" dirty="0">
                <a:cs typeface="Times New Roman"/>
              </a:rPr>
              <a:t>about </a:t>
            </a:r>
            <a:r>
              <a:rPr lang="en-US" dirty="0" smtClean="0">
                <a:cs typeface="Times New Roman"/>
              </a:rPr>
              <a:t>how scientists develop questions.  </a:t>
            </a:r>
          </a:p>
          <a:p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How do scientists answer these questions?</a:t>
            </a:r>
          </a:p>
          <a:p>
            <a:endParaRPr lang="en-US" dirty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5734" y="2003836"/>
            <a:ext cx="8229600" cy="2931894"/>
          </a:xfrm>
        </p:spPr>
        <p:txBody>
          <a:bodyPr/>
          <a:lstStyle/>
          <a:p>
            <a:pPr marL="0" lvl="1" indent="0" defTabSz="-277813">
              <a:buNone/>
            </a:pPr>
            <a:r>
              <a:rPr lang="en-US" sz="3200" dirty="0" smtClean="0">
                <a:cs typeface="Times New Roman"/>
              </a:rPr>
              <a:t>Select a question from your Lesson 4.1 homework and describe how you would answer that question using one of the study types presented today. </a:t>
            </a:r>
          </a:p>
          <a:p>
            <a:pPr marL="857250" lvl="1" indent="-457200"/>
            <a:r>
              <a:rPr lang="en-US" dirty="0" smtClean="0">
                <a:cs typeface="Times New Roman"/>
              </a:rPr>
              <a:t>What population would you study? </a:t>
            </a:r>
          </a:p>
          <a:p>
            <a:pPr marL="857250" lvl="1" indent="-457200"/>
            <a:r>
              <a:rPr lang="en-US" dirty="0" smtClean="0">
                <a:cs typeface="Times New Roman"/>
              </a:rPr>
              <a:t>What types of bias would you need to account for?</a:t>
            </a:r>
            <a:endParaRPr lang="en-US" dirty="0">
              <a:cs typeface="Times New Roman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7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Study Types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56078" y="1462869"/>
            <a:ext cx="5480352" cy="4158053"/>
            <a:chOff x="114578" y="1878675"/>
            <a:chExt cx="5480352" cy="4158053"/>
          </a:xfrm>
        </p:grpSpPr>
        <p:sp>
          <p:nvSpPr>
            <p:cNvPr id="8" name="Freeform 7"/>
            <p:cNvSpPr/>
            <p:nvPr/>
          </p:nvSpPr>
          <p:spPr>
            <a:xfrm>
              <a:off x="2306718" y="1878675"/>
              <a:ext cx="1096070" cy="831610"/>
            </a:xfrm>
            <a:custGeom>
              <a:avLst/>
              <a:gdLst>
                <a:gd name="connsiteX0" fmla="*/ 0 w 1096070"/>
                <a:gd name="connsiteY0" fmla="*/ 831610 h 831610"/>
                <a:gd name="connsiteX1" fmla="*/ 548031 w 1096070"/>
                <a:gd name="connsiteY1" fmla="*/ 0 h 831610"/>
                <a:gd name="connsiteX2" fmla="*/ 548039 w 1096070"/>
                <a:gd name="connsiteY2" fmla="*/ 0 h 831610"/>
                <a:gd name="connsiteX3" fmla="*/ 1096070 w 1096070"/>
                <a:gd name="connsiteY3" fmla="*/ 831610 h 831610"/>
                <a:gd name="connsiteX4" fmla="*/ 0 w 1096070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070" h="831610">
                  <a:moveTo>
                    <a:pt x="0" y="831610"/>
                  </a:moveTo>
                  <a:lnTo>
                    <a:pt x="548031" y="0"/>
                  </a:lnTo>
                  <a:lnTo>
                    <a:pt x="548039" y="0"/>
                  </a:lnTo>
                  <a:lnTo>
                    <a:pt x="1096070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Meta-Analysis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758683" y="2710285"/>
              <a:ext cx="2192140" cy="831610"/>
            </a:xfrm>
            <a:custGeom>
              <a:avLst/>
              <a:gdLst>
                <a:gd name="connsiteX0" fmla="*/ 0 w 2192140"/>
                <a:gd name="connsiteY0" fmla="*/ 831610 h 831610"/>
                <a:gd name="connsiteX1" fmla="*/ 548031 w 2192140"/>
                <a:gd name="connsiteY1" fmla="*/ 0 h 831610"/>
                <a:gd name="connsiteX2" fmla="*/ 1644109 w 2192140"/>
                <a:gd name="connsiteY2" fmla="*/ 0 h 831610"/>
                <a:gd name="connsiteX3" fmla="*/ 2192140 w 2192140"/>
                <a:gd name="connsiteY3" fmla="*/ 831610 h 831610"/>
                <a:gd name="connsiteX4" fmla="*/ 0 w 2192140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140" h="831610">
                  <a:moveTo>
                    <a:pt x="0" y="831610"/>
                  </a:moveTo>
                  <a:lnTo>
                    <a:pt x="548031" y="0"/>
                  </a:lnTo>
                  <a:lnTo>
                    <a:pt x="1644109" y="0"/>
                  </a:lnTo>
                  <a:lnTo>
                    <a:pt x="2192140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3945" tIns="20320" rIns="403944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Randomized Controlled Trials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10648" y="3541896"/>
              <a:ext cx="3288211" cy="831610"/>
            </a:xfrm>
            <a:custGeom>
              <a:avLst/>
              <a:gdLst>
                <a:gd name="connsiteX0" fmla="*/ 0 w 3288211"/>
                <a:gd name="connsiteY0" fmla="*/ 831610 h 831610"/>
                <a:gd name="connsiteX1" fmla="*/ 548031 w 3288211"/>
                <a:gd name="connsiteY1" fmla="*/ 0 h 831610"/>
                <a:gd name="connsiteX2" fmla="*/ 2740180 w 3288211"/>
                <a:gd name="connsiteY2" fmla="*/ 0 h 831610"/>
                <a:gd name="connsiteX3" fmla="*/ 3288211 w 3288211"/>
                <a:gd name="connsiteY3" fmla="*/ 831610 h 831610"/>
                <a:gd name="connsiteX4" fmla="*/ 0 w 3288211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8211" h="831610">
                  <a:moveTo>
                    <a:pt x="0" y="831610"/>
                  </a:moveTo>
                  <a:lnTo>
                    <a:pt x="548031" y="0"/>
                  </a:lnTo>
                  <a:lnTo>
                    <a:pt x="2740180" y="0"/>
                  </a:lnTo>
                  <a:lnTo>
                    <a:pt x="3288211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5757" tIns="20320" rIns="595757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Observational Studies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2613" y="4373507"/>
              <a:ext cx="4384281" cy="831610"/>
            </a:xfrm>
            <a:custGeom>
              <a:avLst/>
              <a:gdLst>
                <a:gd name="connsiteX0" fmla="*/ 0 w 4384281"/>
                <a:gd name="connsiteY0" fmla="*/ 831610 h 831610"/>
                <a:gd name="connsiteX1" fmla="*/ 548031 w 4384281"/>
                <a:gd name="connsiteY1" fmla="*/ 0 h 831610"/>
                <a:gd name="connsiteX2" fmla="*/ 3836250 w 4384281"/>
                <a:gd name="connsiteY2" fmla="*/ 0 h 831610"/>
                <a:gd name="connsiteX3" fmla="*/ 4384281 w 4384281"/>
                <a:gd name="connsiteY3" fmla="*/ 831610 h 831610"/>
                <a:gd name="connsiteX4" fmla="*/ 0 w 4384281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4281" h="831610">
                  <a:moveTo>
                    <a:pt x="0" y="831610"/>
                  </a:moveTo>
                  <a:lnTo>
                    <a:pt x="548031" y="0"/>
                  </a:lnTo>
                  <a:lnTo>
                    <a:pt x="3836250" y="0"/>
                  </a:lnTo>
                  <a:lnTo>
                    <a:pt x="4384281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7569" tIns="20320" rIns="787569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Animal Studies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4578" y="5205118"/>
              <a:ext cx="5480352" cy="831610"/>
            </a:xfrm>
            <a:custGeom>
              <a:avLst/>
              <a:gdLst>
                <a:gd name="connsiteX0" fmla="*/ 0 w 5480352"/>
                <a:gd name="connsiteY0" fmla="*/ 831610 h 831610"/>
                <a:gd name="connsiteX1" fmla="*/ 548031 w 5480352"/>
                <a:gd name="connsiteY1" fmla="*/ 0 h 831610"/>
                <a:gd name="connsiteX2" fmla="*/ 4932321 w 5480352"/>
                <a:gd name="connsiteY2" fmla="*/ 0 h 831610"/>
                <a:gd name="connsiteX3" fmla="*/ 5480352 w 5480352"/>
                <a:gd name="connsiteY3" fmla="*/ 831610 h 831610"/>
                <a:gd name="connsiteX4" fmla="*/ 0 w 5480352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0352" h="831610">
                  <a:moveTo>
                    <a:pt x="0" y="831610"/>
                  </a:moveTo>
                  <a:lnTo>
                    <a:pt x="548031" y="0"/>
                  </a:lnTo>
                  <a:lnTo>
                    <a:pt x="4932321" y="0"/>
                  </a:lnTo>
                  <a:lnTo>
                    <a:pt x="5480352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9381" tIns="20320" rIns="979383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1" kern="1200" dirty="0" smtClean="0">
                  <a:solidFill>
                    <a:srgbClr val="000000"/>
                  </a:solidFill>
                </a:rPr>
                <a:t>In Vitro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(Cell Culture) Studies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8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28630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What might be a caveat of experiments with cell cultures or animals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0891" y="2386498"/>
            <a:ext cx="2043196" cy="220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244" y="4521207"/>
            <a:ext cx="2400648" cy="14976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6724" y="3948641"/>
            <a:ext cx="110957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or ≠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6056" y="2078802"/>
            <a:ext cx="110957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or ≠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22" y="1671630"/>
            <a:ext cx="2199104" cy="1469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64408" y="2678966"/>
            <a:ext cx="607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6329" y="4593006"/>
            <a:ext cx="607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2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6718" y="4536224"/>
            <a:ext cx="3486498" cy="15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Study types limit conclusions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6718" y="4536224"/>
            <a:ext cx="33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Times New Roman"/>
              </a:rPr>
              <a:t>Do animals respond like humans?</a:t>
            </a:r>
            <a:endParaRPr lang="en-US" u="sng" dirty="0">
              <a:latin typeface="+mn-lt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6273" y="545067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  <a:cs typeface="Times New Roman"/>
              </a:rPr>
              <a:t>Do cells respond like animals?</a:t>
            </a:r>
            <a:endParaRPr lang="en-US" u="sng" dirty="0">
              <a:latin typeface="+mj-lt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578" y="1878675"/>
            <a:ext cx="5480352" cy="4158053"/>
            <a:chOff x="114578" y="1878675"/>
            <a:chExt cx="5480352" cy="4158053"/>
          </a:xfrm>
        </p:grpSpPr>
        <p:sp>
          <p:nvSpPr>
            <p:cNvPr id="8" name="Freeform 7"/>
            <p:cNvSpPr/>
            <p:nvPr/>
          </p:nvSpPr>
          <p:spPr>
            <a:xfrm>
              <a:off x="2306718" y="1878675"/>
              <a:ext cx="1096070" cy="831610"/>
            </a:xfrm>
            <a:custGeom>
              <a:avLst/>
              <a:gdLst>
                <a:gd name="connsiteX0" fmla="*/ 0 w 1096070"/>
                <a:gd name="connsiteY0" fmla="*/ 831610 h 831610"/>
                <a:gd name="connsiteX1" fmla="*/ 548031 w 1096070"/>
                <a:gd name="connsiteY1" fmla="*/ 0 h 831610"/>
                <a:gd name="connsiteX2" fmla="*/ 548039 w 1096070"/>
                <a:gd name="connsiteY2" fmla="*/ 0 h 831610"/>
                <a:gd name="connsiteX3" fmla="*/ 1096070 w 1096070"/>
                <a:gd name="connsiteY3" fmla="*/ 831610 h 831610"/>
                <a:gd name="connsiteX4" fmla="*/ 0 w 1096070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070" h="831610">
                  <a:moveTo>
                    <a:pt x="0" y="831610"/>
                  </a:moveTo>
                  <a:lnTo>
                    <a:pt x="548031" y="0"/>
                  </a:lnTo>
                  <a:lnTo>
                    <a:pt x="548039" y="0"/>
                  </a:lnTo>
                  <a:lnTo>
                    <a:pt x="1096070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Meta-Analysis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758683" y="2710285"/>
              <a:ext cx="2192140" cy="831610"/>
            </a:xfrm>
            <a:custGeom>
              <a:avLst/>
              <a:gdLst>
                <a:gd name="connsiteX0" fmla="*/ 0 w 2192140"/>
                <a:gd name="connsiteY0" fmla="*/ 831610 h 831610"/>
                <a:gd name="connsiteX1" fmla="*/ 548031 w 2192140"/>
                <a:gd name="connsiteY1" fmla="*/ 0 h 831610"/>
                <a:gd name="connsiteX2" fmla="*/ 1644109 w 2192140"/>
                <a:gd name="connsiteY2" fmla="*/ 0 h 831610"/>
                <a:gd name="connsiteX3" fmla="*/ 2192140 w 2192140"/>
                <a:gd name="connsiteY3" fmla="*/ 831610 h 831610"/>
                <a:gd name="connsiteX4" fmla="*/ 0 w 2192140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140" h="831610">
                  <a:moveTo>
                    <a:pt x="0" y="831610"/>
                  </a:moveTo>
                  <a:lnTo>
                    <a:pt x="548031" y="0"/>
                  </a:lnTo>
                  <a:lnTo>
                    <a:pt x="1644109" y="0"/>
                  </a:lnTo>
                  <a:lnTo>
                    <a:pt x="2192140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3945" tIns="20320" rIns="403944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Randomized Controlled Trials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10648" y="3541896"/>
              <a:ext cx="3288211" cy="831610"/>
            </a:xfrm>
            <a:custGeom>
              <a:avLst/>
              <a:gdLst>
                <a:gd name="connsiteX0" fmla="*/ 0 w 3288211"/>
                <a:gd name="connsiteY0" fmla="*/ 831610 h 831610"/>
                <a:gd name="connsiteX1" fmla="*/ 548031 w 3288211"/>
                <a:gd name="connsiteY1" fmla="*/ 0 h 831610"/>
                <a:gd name="connsiteX2" fmla="*/ 2740180 w 3288211"/>
                <a:gd name="connsiteY2" fmla="*/ 0 h 831610"/>
                <a:gd name="connsiteX3" fmla="*/ 3288211 w 3288211"/>
                <a:gd name="connsiteY3" fmla="*/ 831610 h 831610"/>
                <a:gd name="connsiteX4" fmla="*/ 0 w 3288211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8211" h="831610">
                  <a:moveTo>
                    <a:pt x="0" y="831610"/>
                  </a:moveTo>
                  <a:lnTo>
                    <a:pt x="548031" y="0"/>
                  </a:lnTo>
                  <a:lnTo>
                    <a:pt x="2740180" y="0"/>
                  </a:lnTo>
                  <a:lnTo>
                    <a:pt x="3288211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5757" tIns="20320" rIns="595757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Observational Studies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2613" y="4373507"/>
              <a:ext cx="4384281" cy="831610"/>
            </a:xfrm>
            <a:custGeom>
              <a:avLst/>
              <a:gdLst>
                <a:gd name="connsiteX0" fmla="*/ 0 w 4384281"/>
                <a:gd name="connsiteY0" fmla="*/ 831610 h 831610"/>
                <a:gd name="connsiteX1" fmla="*/ 548031 w 4384281"/>
                <a:gd name="connsiteY1" fmla="*/ 0 h 831610"/>
                <a:gd name="connsiteX2" fmla="*/ 3836250 w 4384281"/>
                <a:gd name="connsiteY2" fmla="*/ 0 h 831610"/>
                <a:gd name="connsiteX3" fmla="*/ 4384281 w 4384281"/>
                <a:gd name="connsiteY3" fmla="*/ 831610 h 831610"/>
                <a:gd name="connsiteX4" fmla="*/ 0 w 4384281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4281" h="831610">
                  <a:moveTo>
                    <a:pt x="0" y="831610"/>
                  </a:moveTo>
                  <a:lnTo>
                    <a:pt x="548031" y="0"/>
                  </a:lnTo>
                  <a:lnTo>
                    <a:pt x="3836250" y="0"/>
                  </a:lnTo>
                  <a:lnTo>
                    <a:pt x="4384281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7569" tIns="20320" rIns="787569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Animal Studies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4578" y="5205118"/>
              <a:ext cx="5480352" cy="831610"/>
            </a:xfrm>
            <a:custGeom>
              <a:avLst/>
              <a:gdLst>
                <a:gd name="connsiteX0" fmla="*/ 0 w 5480352"/>
                <a:gd name="connsiteY0" fmla="*/ 831610 h 831610"/>
                <a:gd name="connsiteX1" fmla="*/ 548031 w 5480352"/>
                <a:gd name="connsiteY1" fmla="*/ 0 h 831610"/>
                <a:gd name="connsiteX2" fmla="*/ 4932321 w 5480352"/>
                <a:gd name="connsiteY2" fmla="*/ 0 h 831610"/>
                <a:gd name="connsiteX3" fmla="*/ 5480352 w 5480352"/>
                <a:gd name="connsiteY3" fmla="*/ 831610 h 831610"/>
                <a:gd name="connsiteX4" fmla="*/ 0 w 5480352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0352" h="831610">
                  <a:moveTo>
                    <a:pt x="0" y="831610"/>
                  </a:moveTo>
                  <a:lnTo>
                    <a:pt x="548031" y="0"/>
                  </a:lnTo>
                  <a:lnTo>
                    <a:pt x="4932321" y="0"/>
                  </a:lnTo>
                  <a:lnTo>
                    <a:pt x="5480352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9381" tIns="20320" rIns="979383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1" kern="1200" dirty="0" smtClean="0">
                  <a:solidFill>
                    <a:srgbClr val="000000"/>
                  </a:solidFill>
                </a:rPr>
                <a:t>In Vitro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(Cell Culture) Studies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3950823" y="4764644"/>
            <a:ext cx="1331275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01301" y="5642491"/>
            <a:ext cx="828422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43828" y="6036729"/>
            <a:ext cx="36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  <a:cs typeface="Times New Roman"/>
              </a:rPr>
              <a:t>Always need to confirm in humans!</a:t>
            </a:r>
            <a:endParaRPr lang="en-US" b="1" u="sng" dirty="0">
              <a:solidFill>
                <a:srgbClr val="FF0000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91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77825" y="36181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z="3200" dirty="0" smtClean="0"/>
              <a:t>Common types of human studies</a:t>
            </a:r>
            <a:endParaRPr lang="en-US" sz="32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51788" y="1535519"/>
            <a:ext cx="7635000" cy="446325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Observational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u="sng" dirty="0" smtClean="0"/>
              <a:t>Case </a:t>
            </a:r>
            <a:r>
              <a:rPr lang="en-US" sz="2200" u="sng" dirty="0"/>
              <a:t>series:</a:t>
            </a:r>
            <a:r>
              <a:rPr lang="en-US" sz="2200" dirty="0"/>
              <a:t>  S</a:t>
            </a:r>
            <a:r>
              <a:rPr lang="en-US" sz="2200" dirty="0" smtClean="0"/>
              <a:t>ingle </a:t>
            </a:r>
            <a:r>
              <a:rPr lang="en-US" sz="2200" dirty="0"/>
              <a:t>person or </a:t>
            </a:r>
            <a:r>
              <a:rPr lang="en-US" sz="2200" dirty="0" smtClean="0"/>
              <a:t>small group. </a:t>
            </a:r>
            <a:endParaRPr lang="en-US" sz="22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200" u="sng" dirty="0"/>
              <a:t>Migrant studies</a:t>
            </a:r>
            <a:r>
              <a:rPr lang="en-US" sz="2200" dirty="0"/>
              <a:t>: </a:t>
            </a:r>
            <a:r>
              <a:rPr lang="en-US" sz="2200" dirty="0" smtClean="0"/>
              <a:t>Looks </a:t>
            </a:r>
            <a:r>
              <a:rPr lang="en-US" sz="2200" dirty="0"/>
              <a:t>at </a:t>
            </a:r>
            <a:r>
              <a:rPr lang="en-US" sz="2200" dirty="0" smtClean="0"/>
              <a:t>changes </a:t>
            </a:r>
            <a:r>
              <a:rPr lang="en-US" sz="2200" dirty="0"/>
              <a:t>as people </a:t>
            </a:r>
            <a:r>
              <a:rPr lang="en-US" sz="2200" dirty="0" smtClean="0"/>
              <a:t>migrate between countries</a:t>
            </a:r>
            <a:endParaRPr lang="en-US" sz="22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200" u="sng" dirty="0"/>
              <a:t>Cohort studies</a:t>
            </a:r>
            <a:r>
              <a:rPr lang="en-US" sz="2200" dirty="0" smtClean="0"/>
              <a:t>: Looks at subjects at risk; starts </a:t>
            </a:r>
            <a:r>
              <a:rPr lang="en-US" sz="2200" dirty="0"/>
              <a:t>with a healthy population and </a:t>
            </a:r>
            <a:r>
              <a:rPr lang="en-US" sz="2200" dirty="0" smtClean="0"/>
              <a:t>follows </a:t>
            </a:r>
            <a:r>
              <a:rPr lang="en-US" sz="2200" dirty="0"/>
              <a:t>it over time. </a:t>
            </a:r>
            <a:endParaRPr lang="en-US" sz="22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200" u="sng" dirty="0" smtClean="0"/>
              <a:t>Case </a:t>
            </a:r>
            <a:r>
              <a:rPr lang="en-US" sz="2200" u="sng" dirty="0"/>
              <a:t>control studies</a:t>
            </a:r>
            <a:r>
              <a:rPr lang="en-US" sz="2200" dirty="0"/>
              <a:t>:  </a:t>
            </a:r>
            <a:r>
              <a:rPr lang="en-US" sz="2200" dirty="0" smtClean="0"/>
              <a:t>Compares people with a disease with healthy </a:t>
            </a:r>
            <a:r>
              <a:rPr lang="en-US" sz="2200" dirty="0"/>
              <a:t>populations. </a:t>
            </a:r>
            <a:endParaRPr lang="en-US" sz="22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73210" y="1475806"/>
            <a:ext cx="7795421" cy="45229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04188" y="1687919"/>
            <a:ext cx="7635000" cy="446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b="1" dirty="0" smtClean="0"/>
              <a:t>Observational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sz="2200" u="sng" dirty="0" smtClean="0"/>
              <a:t>Case series:</a:t>
            </a:r>
            <a:r>
              <a:rPr lang="en-US" sz="2200" dirty="0" smtClean="0"/>
              <a:t>  Single person or small group.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sz="2200" u="sng" dirty="0" smtClean="0"/>
              <a:t>Migrant studies</a:t>
            </a:r>
            <a:r>
              <a:rPr lang="en-US" sz="2200" dirty="0" smtClean="0"/>
              <a:t>: Looks at changes as people migrate between countries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sz="2200" u="sng" dirty="0" smtClean="0"/>
              <a:t>Cohort studies</a:t>
            </a:r>
            <a:r>
              <a:rPr lang="en-US" sz="2200" dirty="0" smtClean="0"/>
              <a:t>: Looks at subjects at risk; starts with a healthy population and follows it over time.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sz="2200" u="sng" dirty="0" smtClean="0"/>
              <a:t>Case control studies</a:t>
            </a:r>
            <a:r>
              <a:rPr lang="en-US" sz="2200" dirty="0" smtClean="0"/>
              <a:t>:  Compares people with a disease with healthy populations.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0376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199" y="195263"/>
            <a:ext cx="4592601" cy="166294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l"/>
            <a:r>
              <a:rPr lang="en-US" dirty="0" smtClean="0"/>
              <a:t>What is a caveat of observational studies?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2364345"/>
            <a:ext cx="3192362" cy="32712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They can only show correlations!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Is the correlation related to the cause?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0197" y="1653074"/>
            <a:ext cx="5153803" cy="39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282098" y="3499956"/>
            <a:ext cx="3807282" cy="6738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Study types limit 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9723" y="3617003"/>
            <a:ext cx="381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Times New Roman"/>
              </a:rPr>
              <a:t>Is the correlation related to the cause? </a:t>
            </a:r>
            <a:endParaRPr lang="en-US" u="sng" dirty="0">
              <a:latin typeface="+mn-lt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6718" y="4700084"/>
            <a:ext cx="33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Times New Roman"/>
              </a:rPr>
              <a:t>Do animals respond like humans?</a:t>
            </a:r>
            <a:endParaRPr lang="en-US" u="sng" dirty="0">
              <a:latin typeface="+mn-lt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6273" y="545067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  <a:cs typeface="Times New Roman"/>
              </a:rPr>
              <a:t>Do cells respond like animals?</a:t>
            </a:r>
            <a:endParaRPr lang="en-US" u="sng" dirty="0">
              <a:latin typeface="+mj-lt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578" y="1878675"/>
            <a:ext cx="5480352" cy="4158053"/>
            <a:chOff x="114578" y="1878675"/>
            <a:chExt cx="5480352" cy="4158053"/>
          </a:xfrm>
        </p:grpSpPr>
        <p:sp>
          <p:nvSpPr>
            <p:cNvPr id="8" name="Freeform 7"/>
            <p:cNvSpPr/>
            <p:nvPr/>
          </p:nvSpPr>
          <p:spPr>
            <a:xfrm>
              <a:off x="2306718" y="1878675"/>
              <a:ext cx="1096070" cy="831610"/>
            </a:xfrm>
            <a:custGeom>
              <a:avLst/>
              <a:gdLst>
                <a:gd name="connsiteX0" fmla="*/ 0 w 1096070"/>
                <a:gd name="connsiteY0" fmla="*/ 831610 h 831610"/>
                <a:gd name="connsiteX1" fmla="*/ 548031 w 1096070"/>
                <a:gd name="connsiteY1" fmla="*/ 0 h 831610"/>
                <a:gd name="connsiteX2" fmla="*/ 548039 w 1096070"/>
                <a:gd name="connsiteY2" fmla="*/ 0 h 831610"/>
                <a:gd name="connsiteX3" fmla="*/ 1096070 w 1096070"/>
                <a:gd name="connsiteY3" fmla="*/ 831610 h 831610"/>
                <a:gd name="connsiteX4" fmla="*/ 0 w 1096070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070" h="831610">
                  <a:moveTo>
                    <a:pt x="0" y="831610"/>
                  </a:moveTo>
                  <a:lnTo>
                    <a:pt x="548031" y="0"/>
                  </a:lnTo>
                  <a:lnTo>
                    <a:pt x="548039" y="0"/>
                  </a:lnTo>
                  <a:lnTo>
                    <a:pt x="1096070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Meta-Analysis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758683" y="2710285"/>
              <a:ext cx="2192140" cy="831610"/>
            </a:xfrm>
            <a:custGeom>
              <a:avLst/>
              <a:gdLst>
                <a:gd name="connsiteX0" fmla="*/ 0 w 2192140"/>
                <a:gd name="connsiteY0" fmla="*/ 831610 h 831610"/>
                <a:gd name="connsiteX1" fmla="*/ 548031 w 2192140"/>
                <a:gd name="connsiteY1" fmla="*/ 0 h 831610"/>
                <a:gd name="connsiteX2" fmla="*/ 1644109 w 2192140"/>
                <a:gd name="connsiteY2" fmla="*/ 0 h 831610"/>
                <a:gd name="connsiteX3" fmla="*/ 2192140 w 2192140"/>
                <a:gd name="connsiteY3" fmla="*/ 831610 h 831610"/>
                <a:gd name="connsiteX4" fmla="*/ 0 w 2192140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140" h="831610">
                  <a:moveTo>
                    <a:pt x="0" y="831610"/>
                  </a:moveTo>
                  <a:lnTo>
                    <a:pt x="548031" y="0"/>
                  </a:lnTo>
                  <a:lnTo>
                    <a:pt x="1644109" y="0"/>
                  </a:lnTo>
                  <a:lnTo>
                    <a:pt x="2192140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3945" tIns="20320" rIns="403944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Randomized Controlled Trials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10648" y="3541896"/>
              <a:ext cx="3288211" cy="831610"/>
            </a:xfrm>
            <a:custGeom>
              <a:avLst/>
              <a:gdLst>
                <a:gd name="connsiteX0" fmla="*/ 0 w 3288211"/>
                <a:gd name="connsiteY0" fmla="*/ 831610 h 831610"/>
                <a:gd name="connsiteX1" fmla="*/ 548031 w 3288211"/>
                <a:gd name="connsiteY1" fmla="*/ 0 h 831610"/>
                <a:gd name="connsiteX2" fmla="*/ 2740180 w 3288211"/>
                <a:gd name="connsiteY2" fmla="*/ 0 h 831610"/>
                <a:gd name="connsiteX3" fmla="*/ 3288211 w 3288211"/>
                <a:gd name="connsiteY3" fmla="*/ 831610 h 831610"/>
                <a:gd name="connsiteX4" fmla="*/ 0 w 3288211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8211" h="831610">
                  <a:moveTo>
                    <a:pt x="0" y="831610"/>
                  </a:moveTo>
                  <a:lnTo>
                    <a:pt x="548031" y="0"/>
                  </a:lnTo>
                  <a:lnTo>
                    <a:pt x="2740180" y="0"/>
                  </a:lnTo>
                  <a:lnTo>
                    <a:pt x="3288211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5757" tIns="20320" rIns="595757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Observational Studies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2613" y="4373507"/>
              <a:ext cx="4384281" cy="831610"/>
            </a:xfrm>
            <a:custGeom>
              <a:avLst/>
              <a:gdLst>
                <a:gd name="connsiteX0" fmla="*/ 0 w 4384281"/>
                <a:gd name="connsiteY0" fmla="*/ 831610 h 831610"/>
                <a:gd name="connsiteX1" fmla="*/ 548031 w 4384281"/>
                <a:gd name="connsiteY1" fmla="*/ 0 h 831610"/>
                <a:gd name="connsiteX2" fmla="*/ 3836250 w 4384281"/>
                <a:gd name="connsiteY2" fmla="*/ 0 h 831610"/>
                <a:gd name="connsiteX3" fmla="*/ 4384281 w 4384281"/>
                <a:gd name="connsiteY3" fmla="*/ 831610 h 831610"/>
                <a:gd name="connsiteX4" fmla="*/ 0 w 4384281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4281" h="831610">
                  <a:moveTo>
                    <a:pt x="0" y="831610"/>
                  </a:moveTo>
                  <a:lnTo>
                    <a:pt x="548031" y="0"/>
                  </a:lnTo>
                  <a:lnTo>
                    <a:pt x="3836250" y="0"/>
                  </a:lnTo>
                  <a:lnTo>
                    <a:pt x="4384281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7569" tIns="20320" rIns="787569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</a:rPr>
                <a:t>Animal Studies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4578" y="5205118"/>
              <a:ext cx="5480352" cy="831610"/>
            </a:xfrm>
            <a:custGeom>
              <a:avLst/>
              <a:gdLst>
                <a:gd name="connsiteX0" fmla="*/ 0 w 5480352"/>
                <a:gd name="connsiteY0" fmla="*/ 831610 h 831610"/>
                <a:gd name="connsiteX1" fmla="*/ 548031 w 5480352"/>
                <a:gd name="connsiteY1" fmla="*/ 0 h 831610"/>
                <a:gd name="connsiteX2" fmla="*/ 4932321 w 5480352"/>
                <a:gd name="connsiteY2" fmla="*/ 0 h 831610"/>
                <a:gd name="connsiteX3" fmla="*/ 5480352 w 5480352"/>
                <a:gd name="connsiteY3" fmla="*/ 831610 h 831610"/>
                <a:gd name="connsiteX4" fmla="*/ 0 w 5480352"/>
                <a:gd name="connsiteY4" fmla="*/ 831610 h 8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0352" h="831610">
                  <a:moveTo>
                    <a:pt x="0" y="831610"/>
                  </a:moveTo>
                  <a:lnTo>
                    <a:pt x="548031" y="0"/>
                  </a:lnTo>
                  <a:lnTo>
                    <a:pt x="4932321" y="0"/>
                  </a:lnTo>
                  <a:lnTo>
                    <a:pt x="5480352" y="831610"/>
                  </a:lnTo>
                  <a:lnTo>
                    <a:pt x="0" y="83161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9381" tIns="20320" rIns="979383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1" kern="1200" dirty="0" smtClean="0">
                  <a:solidFill>
                    <a:srgbClr val="000000"/>
                  </a:solidFill>
                </a:rPr>
                <a:t>In Vitro</a:t>
              </a:r>
              <a:r>
                <a:rPr lang="en-US" sz="2000" kern="1200" dirty="0" smtClean="0">
                  <a:solidFill>
                    <a:srgbClr val="000000"/>
                  </a:solidFill>
                </a:rPr>
                <a:t> (Cell Culture) Studies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273398" y="3929513"/>
            <a:ext cx="917727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50823" y="4914849"/>
            <a:ext cx="1331275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01301" y="5642491"/>
            <a:ext cx="828422" cy="0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82098" y="4129909"/>
            <a:ext cx="3807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Times New Roman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Times New Roman"/>
              </a:rPr>
              <a:t>eed to confirm with randomized</a:t>
            </a:r>
          </a:p>
          <a:p>
            <a:r>
              <a:rPr lang="en-US" b="1" dirty="0">
                <a:solidFill>
                  <a:srgbClr val="FF0000"/>
                </a:solidFill>
                <a:latin typeface="+mn-lt"/>
                <a:cs typeface="Times New Roman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Times New Roman"/>
              </a:rPr>
              <a:t>ontrolled trials!</a:t>
            </a:r>
            <a:endParaRPr lang="en-US" b="1" u="sng" dirty="0">
              <a:solidFill>
                <a:srgbClr val="FF0000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93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50972" y="1497262"/>
            <a:ext cx="7094058" cy="4719053"/>
            <a:chOff x="4724400" y="1168332"/>
            <a:chExt cx="4292895" cy="5211893"/>
          </a:xfrm>
        </p:grpSpPr>
        <p:sp>
          <p:nvSpPr>
            <p:cNvPr id="10" name="Rectangle 9"/>
            <p:cNvSpPr/>
            <p:nvPr/>
          </p:nvSpPr>
          <p:spPr>
            <a:xfrm>
              <a:off x="4724400" y="1168332"/>
              <a:ext cx="4292895" cy="521189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4789906" y="1276051"/>
              <a:ext cx="4227389" cy="3695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pitchFamily="-110" charset="-128"/>
                  <a:cs typeface="ＭＳ Ｐゴシック" pitchFamily="-110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0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pitchFamily="-110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110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110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200"/>
                </a:spcBef>
                <a:buFont typeface="Arial" charset="0"/>
                <a:buNone/>
              </a:pPr>
              <a:r>
                <a:rPr lang="en-US" b="1" dirty="0" smtClean="0"/>
                <a:t>Interventional</a:t>
              </a:r>
            </a:p>
            <a:p>
              <a:pPr marL="0" indent="0">
                <a:spcBef>
                  <a:spcPts val="1200"/>
                </a:spcBef>
                <a:buFont typeface="Arial" charset="0"/>
                <a:buNone/>
              </a:pPr>
              <a:r>
                <a:rPr lang="en-US" sz="2200" u="sng" dirty="0" smtClean="0"/>
                <a:t>Randomized control: </a:t>
              </a:r>
              <a:r>
                <a:rPr lang="en-US" sz="2200" dirty="0" smtClean="0"/>
                <a:t>Subjects are randomly assigned to the experimental or the control group.</a:t>
              </a:r>
            </a:p>
            <a:p>
              <a:pPr marL="0" indent="0">
                <a:spcBef>
                  <a:spcPts val="1200"/>
                </a:spcBef>
                <a:buFont typeface="Arial" charset="0"/>
                <a:buNone/>
              </a:pPr>
              <a:endParaRPr lang="en-US" sz="2200" dirty="0" smtClean="0"/>
            </a:p>
            <a:p>
              <a:pPr marL="0" indent="0">
                <a:spcBef>
                  <a:spcPts val="1200"/>
                </a:spcBef>
                <a:buNone/>
              </a:pPr>
              <a:r>
                <a:rPr lang="en-US" sz="2200" u="sng" dirty="0"/>
                <a:t>Double blind:</a:t>
              </a:r>
              <a:r>
                <a:rPr lang="en-US" sz="2200" dirty="0"/>
                <a:t> </a:t>
              </a:r>
              <a:r>
                <a:rPr lang="en-US" sz="2200" dirty="0" smtClean="0"/>
                <a:t>Subjects or experimenters are not aware who is in the experimental or control group. </a:t>
              </a:r>
            </a:p>
            <a:p>
              <a:pPr marL="0" indent="0">
                <a:spcBef>
                  <a:spcPts val="1200"/>
                </a:spcBef>
                <a:buFont typeface="Arial" charset="0"/>
                <a:buNone/>
              </a:pPr>
              <a:r>
                <a:rPr lang="en-US" sz="2200" dirty="0" smtClean="0"/>
                <a:t> </a:t>
              </a:r>
            </a:p>
            <a:p>
              <a:pPr marL="0" indent="0">
                <a:spcBef>
                  <a:spcPts val="1200"/>
                </a:spcBef>
                <a:buFont typeface="Arial" charset="0"/>
                <a:buNone/>
              </a:pPr>
              <a:endParaRPr lang="en-US" sz="2200" dirty="0" smtClean="0"/>
            </a:p>
          </p:txBody>
        </p:sp>
      </p:grp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77825" y="36181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z="3200" dirty="0" smtClean="0"/>
              <a:t>Common types </a:t>
            </a:r>
            <a:r>
              <a:rPr lang="en-US" sz="3200" dirty="0"/>
              <a:t>of </a:t>
            </a:r>
            <a:r>
              <a:rPr lang="en-US" sz="3200" dirty="0" smtClean="0"/>
              <a:t>human studies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68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D final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final colors.thmx</Template>
  <TotalTime>26233</TotalTime>
  <Words>813</Words>
  <Application>Microsoft Macintosh PowerPoint</Application>
  <PresentationFormat>On-screen Show (4:3)</PresentationFormat>
  <Paragraphs>131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MD final colors</vt:lpstr>
      <vt:lpstr>PowerPoint Presentation</vt:lpstr>
      <vt:lpstr>Do Now</vt:lpstr>
      <vt:lpstr>Study Types</vt:lpstr>
      <vt:lpstr>What might be a caveat of experiments with cell cultures or animals </vt:lpstr>
      <vt:lpstr>Study types limit conclusions</vt:lpstr>
      <vt:lpstr>Common types of human studies</vt:lpstr>
      <vt:lpstr>What is a caveat of observational studies?</vt:lpstr>
      <vt:lpstr>Study types limit conclusions</vt:lpstr>
      <vt:lpstr>Common types of human studies</vt:lpstr>
      <vt:lpstr>What is a caveat of  interventional studies?</vt:lpstr>
      <vt:lpstr>Another major caveat of studying nutrients rather than foods </vt:lpstr>
      <vt:lpstr>Study types limit conclusions</vt:lpstr>
      <vt:lpstr>Study types limit conclusions</vt:lpstr>
      <vt:lpstr>Dietary suggestions are often made before they are validated by enough interventional studies.</vt:lpstr>
      <vt:lpstr>The three main types of bias</vt:lpstr>
      <vt:lpstr>Selection bias is a problem in all studies that aren’t randomized </vt:lpstr>
      <vt:lpstr>Confounding variables can be a problem in observational studies</vt:lpstr>
      <vt:lpstr>Information bias can always be a problem</vt:lpstr>
      <vt:lpstr>Wrap Up</vt:lpstr>
      <vt:lpstr>PowerPoint Presentation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Stephanie Tammen</cp:lastModifiedBy>
  <cp:revision>392</cp:revision>
  <cp:lastPrinted>2010-11-09T17:54:24Z</cp:lastPrinted>
  <dcterms:created xsi:type="dcterms:W3CDTF">2012-01-20T17:36:20Z</dcterms:created>
  <dcterms:modified xsi:type="dcterms:W3CDTF">2014-12-12T23:36:02Z</dcterms:modified>
</cp:coreProperties>
</file>